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87" r:id="rId9"/>
    <p:sldId id="260" r:id="rId10"/>
    <p:sldId id="265" r:id="rId11"/>
    <p:sldId id="269" r:id="rId12"/>
    <p:sldId id="268" r:id="rId13"/>
    <p:sldId id="272" r:id="rId14"/>
    <p:sldId id="270" r:id="rId15"/>
    <p:sldId id="271" r:id="rId16"/>
    <p:sldId id="273" r:id="rId17"/>
    <p:sldId id="274" r:id="rId18"/>
    <p:sldId id="288" r:id="rId19"/>
    <p:sldId id="276" r:id="rId20"/>
    <p:sldId id="277" r:id="rId21"/>
    <p:sldId id="278" r:id="rId22"/>
    <p:sldId id="279" r:id="rId23"/>
    <p:sldId id="281" r:id="rId24"/>
    <p:sldId id="28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806943C-BF32-4BF1-B6A7-69D90A70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BDC55-5073-4E1C-AD8B-E83BCED9A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753" y="628617"/>
            <a:ext cx="6987052" cy="40771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000" b="1" dirty="0">
                <a:solidFill>
                  <a:schemeClr val="bg1"/>
                </a:solidFill>
              </a:rPr>
              <a:t>Volatile Sample Introduction Via </a:t>
            </a:r>
            <a:r>
              <a:rPr lang="en-CA" sz="4000" b="1" dirty="0">
                <a:solidFill>
                  <a:srgbClr val="C00000"/>
                </a:solidFill>
              </a:rPr>
              <a:t>H</a:t>
            </a:r>
            <a:r>
              <a:rPr lang="en-CA" sz="4000" b="1" dirty="0">
                <a:solidFill>
                  <a:schemeClr val="bg1"/>
                </a:solidFill>
              </a:rPr>
              <a:t>eated </a:t>
            </a:r>
            <a:r>
              <a:rPr lang="en-CA" sz="4000" b="1" dirty="0">
                <a:solidFill>
                  <a:srgbClr val="C00000"/>
                </a:solidFill>
              </a:rPr>
              <a:t>P</a:t>
            </a:r>
            <a:r>
              <a:rPr lang="en-CA" sz="4000" b="1" dirty="0">
                <a:solidFill>
                  <a:schemeClr val="bg1"/>
                </a:solidFill>
              </a:rPr>
              <a:t>ressurized </a:t>
            </a:r>
            <a:r>
              <a:rPr lang="en-CA" sz="4000" b="1" dirty="0">
                <a:solidFill>
                  <a:srgbClr val="C00000"/>
                </a:solidFill>
              </a:rPr>
              <a:t>L</a:t>
            </a:r>
            <a:r>
              <a:rPr lang="en-CA" sz="4000" b="1" dirty="0">
                <a:solidFill>
                  <a:schemeClr val="bg1"/>
                </a:solidFill>
              </a:rPr>
              <a:t>iquid </a:t>
            </a:r>
            <a:r>
              <a:rPr lang="en-CA" sz="4000" b="1" dirty="0">
                <a:solidFill>
                  <a:srgbClr val="C00000"/>
                </a:solidFill>
              </a:rPr>
              <a:t>I</a:t>
            </a:r>
            <a:r>
              <a:rPr lang="en-CA" sz="4000" b="1" dirty="0">
                <a:solidFill>
                  <a:schemeClr val="bg1"/>
                </a:solidFill>
              </a:rPr>
              <a:t>njection </a:t>
            </a:r>
            <a:r>
              <a:rPr lang="en-CA" sz="4000" b="1" dirty="0">
                <a:solidFill>
                  <a:srgbClr val="C00000"/>
                </a:solidFill>
              </a:rPr>
              <a:t>S</a:t>
            </a:r>
            <a:r>
              <a:rPr lang="en-CA" sz="4000" b="1" dirty="0">
                <a:solidFill>
                  <a:schemeClr val="bg1"/>
                </a:solidFill>
              </a:rPr>
              <a:t>ystem (</a:t>
            </a:r>
            <a:r>
              <a:rPr lang="en-CA" sz="4000" b="1" dirty="0">
                <a:solidFill>
                  <a:srgbClr val="C00000"/>
                </a:solidFill>
              </a:rPr>
              <a:t>H</a:t>
            </a:r>
            <a:r>
              <a:rPr lang="en-CA" sz="4000" b="1" dirty="0">
                <a:solidFill>
                  <a:schemeClr val="bg1"/>
                </a:solidFill>
              </a:rPr>
              <a:t>PLIS</a:t>
            </a:r>
            <a:r>
              <a:rPr lang="en-CA" sz="4000" dirty="0">
                <a:solidFill>
                  <a:schemeClr val="bg1"/>
                </a:solidFill>
              </a:rPr>
              <a:t>®</a:t>
            </a:r>
            <a:r>
              <a:rPr lang="en-CA" sz="4000" b="1" dirty="0">
                <a:solidFill>
                  <a:schemeClr val="bg1"/>
                </a:solidFill>
              </a:rPr>
              <a:t>) </a:t>
            </a:r>
            <a:r>
              <a:rPr lang="en-CA" sz="3400" dirty="0">
                <a:solidFill>
                  <a:schemeClr val="bg1"/>
                </a:solidFill>
              </a:rPr>
              <a:t>	</a:t>
            </a:r>
            <a:br>
              <a:rPr lang="en-CA" sz="3400" dirty="0"/>
            </a:br>
            <a:endParaRPr lang="en-CA" sz="3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878C6BF-28C8-4E12-B854-7A830D3E6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5747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B75441-12F1-4DC1-84A4-3278B98D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263157"/>
            <a:ext cx="3725990" cy="12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6F5CD7-3E2A-4093-9DE0-C0B112B9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631" y="4516203"/>
            <a:ext cx="4157450" cy="8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D6A7568C-128C-4A8A-81BA-1BED2DDAD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BED0B87-F053-4FB5-ABC4-24F3C041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B940DFC-0E04-4FC7-88F7-5D4AF780C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6C4A8A1-0543-412C-B5E6-803A174A7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C29E161-7520-4B3D-B83D-41D496291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4BCAEE-76B1-447C-AFFB-F827F42F5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CAE1817E-30EA-4A37-9AAF-085D40FC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56" y="20584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7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Impact of injection speed on retention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69052D1-FEB2-49E3-9A5A-2A06E527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00200"/>
            <a:ext cx="8569325" cy="499745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1A777C-E3D9-4834-8E4C-B1A71B217123}"/>
              </a:ext>
            </a:extLst>
          </p:cNvPr>
          <p:cNvSpPr/>
          <p:nvPr/>
        </p:nvSpPr>
        <p:spPr>
          <a:xfrm>
            <a:off x="3542777" y="1663005"/>
            <a:ext cx="5137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With actuation pressure at :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 90 </a:t>
            </a:r>
            <a:r>
              <a:rPr lang="en-US" altLang="en-US" dirty="0" err="1">
                <a:solidFill>
                  <a:srgbClr val="FF0000"/>
                </a:solidFill>
              </a:rPr>
              <a:t>psig</a:t>
            </a:r>
            <a:r>
              <a:rPr lang="en-US" altLang="en-US" dirty="0">
                <a:solidFill>
                  <a:srgbClr val="FF0000"/>
                </a:solidFill>
              </a:rPr>
              <a:t> (39), 70 </a:t>
            </a:r>
            <a:r>
              <a:rPr lang="en-US" altLang="en-US" dirty="0" err="1">
                <a:solidFill>
                  <a:srgbClr val="FF0000"/>
                </a:solidFill>
              </a:rPr>
              <a:t>psig</a:t>
            </a:r>
            <a:r>
              <a:rPr lang="en-US" altLang="en-US" dirty="0">
                <a:solidFill>
                  <a:srgbClr val="FF0000"/>
                </a:solidFill>
              </a:rPr>
              <a:t> (41), and 45 </a:t>
            </a:r>
            <a:r>
              <a:rPr lang="en-US" altLang="en-US" dirty="0" err="1">
                <a:solidFill>
                  <a:srgbClr val="FF0000"/>
                </a:solidFill>
              </a:rPr>
              <a:t>psig</a:t>
            </a:r>
            <a:r>
              <a:rPr lang="en-US" altLang="en-US" dirty="0">
                <a:solidFill>
                  <a:srgbClr val="FF0000"/>
                </a:solidFill>
              </a:rPr>
              <a:t> (40)</a:t>
            </a:r>
            <a:r>
              <a:rPr lang="en-US" altLang="en-US" dirty="0"/>
              <a:t>)</a:t>
            </a:r>
            <a:br>
              <a:rPr lang="en-US" alt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632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</a:t>
            </a:r>
            <a:r>
              <a:rPr lang="en-CA" sz="2400" dirty="0">
                <a:solidFill>
                  <a:schemeClr val="bg1"/>
                </a:solidFill>
              </a:rPr>
              <a:t>Additional features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791222"/>
            <a:ext cx="8534400" cy="4203178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Sample Chamber Air purge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Maintains sample chamber at lower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Increases longevity of seals</a:t>
            </a:r>
          </a:p>
          <a:p>
            <a:r>
              <a:rPr lang="en-CA" sz="2400" dirty="0">
                <a:solidFill>
                  <a:schemeClr val="bg1"/>
                </a:solidFill>
              </a:rPr>
              <a:t>Vaporization Chamber Heated (Collar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Increases vaporization zone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Extends molecular weight range</a:t>
            </a:r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Heated collar and purge Temperature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28175"/>
            <a:ext cx="8534400" cy="4466225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>
                <a:solidFill>
                  <a:schemeClr val="bg1"/>
                </a:solidFill>
              </a:rPr>
              <a:t>Conventional: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Injector:  400C</a:t>
            </a:r>
          </a:p>
          <a:p>
            <a:pPr lvl="1"/>
            <a:r>
              <a:rPr lang="en-US" altLang="en-US" sz="2400" dirty="0" err="1">
                <a:solidFill>
                  <a:schemeClr val="bg1"/>
                </a:solidFill>
              </a:rPr>
              <a:t>Vapourizer</a:t>
            </a:r>
            <a:r>
              <a:rPr lang="en-US" altLang="en-US" sz="2400" dirty="0">
                <a:solidFill>
                  <a:schemeClr val="bg1"/>
                </a:solidFill>
              </a:rPr>
              <a:t> adapter temperature:  90C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Sample chamber temperature:  54C</a:t>
            </a:r>
          </a:p>
          <a:p>
            <a:r>
              <a:rPr lang="en-US" altLang="en-US" sz="2400" b="1" dirty="0">
                <a:solidFill>
                  <a:schemeClr val="bg1"/>
                </a:solidFill>
              </a:rPr>
              <a:t>With collar: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Injector:  400C</a:t>
            </a:r>
          </a:p>
          <a:p>
            <a:pPr lvl="1"/>
            <a:r>
              <a:rPr lang="en-US" altLang="en-US" sz="2400" dirty="0" err="1">
                <a:solidFill>
                  <a:schemeClr val="bg1"/>
                </a:solidFill>
              </a:rPr>
              <a:t>Vapourizer</a:t>
            </a:r>
            <a:r>
              <a:rPr lang="en-US" altLang="en-US" sz="2400" dirty="0">
                <a:solidFill>
                  <a:schemeClr val="bg1"/>
                </a:solidFill>
              </a:rPr>
              <a:t> adapter temperature:  200C (dialed in)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Sample chamber temperature:  90C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Sample chamber temperature with purge:  70C</a:t>
            </a:r>
            <a:endParaRPr lang="en-US" altLang="en-US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1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Comparison of operating 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77" y="1447800"/>
            <a:ext cx="1858780" cy="4546600"/>
          </a:xfrm>
        </p:spPr>
        <p:txBody>
          <a:bodyPr/>
          <a:lstStyle/>
          <a:p>
            <a:r>
              <a:rPr lang="en-CA" b="1" dirty="0"/>
              <a:t>Energized</a:t>
            </a:r>
          </a:p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Non-energized</a:t>
            </a:r>
          </a:p>
          <a:p>
            <a:endParaRPr lang="en-CA" b="1" dirty="0"/>
          </a:p>
          <a:p>
            <a:r>
              <a:rPr lang="en-CA" b="1" dirty="0"/>
              <a:t>Energized with collar</a:t>
            </a:r>
          </a:p>
          <a:p>
            <a:endParaRPr lang="en-CA" b="1" dirty="0"/>
          </a:p>
          <a:p>
            <a:r>
              <a:rPr lang="en-CA" b="1" dirty="0"/>
              <a:t>Non-energized with collar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179D719-271E-42E2-9944-8F2939860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153400" cy="418623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8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BBD83C-774A-4EAE-A536-CBA2CD9787CA}"/>
              </a:ext>
            </a:extLst>
          </p:cNvPr>
          <p:cNvSpPr/>
          <p:nvPr/>
        </p:nvSpPr>
        <p:spPr>
          <a:xfrm>
            <a:off x="379411" y="674400"/>
            <a:ext cx="87645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cap="all" dirty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  <a:t>H</a:t>
            </a:r>
            <a:r>
              <a:rPr lang="en-CA" sz="3600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PLIS</a:t>
            </a:r>
            <a:r>
              <a:rPr lang="en-CA" sz="2000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® </a:t>
            </a:r>
            <a:r>
              <a:rPr lang="en-CA" sz="2800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Tested applications</a:t>
            </a:r>
            <a:endParaRPr lang="en-US" altLang="en-US" sz="2800" dirty="0">
              <a:solidFill>
                <a:schemeClr val="bg1"/>
              </a:solidFill>
            </a:endParaRPr>
          </a:p>
          <a:p>
            <a:r>
              <a:rPr lang="en-US" altLang="en-US" sz="2800" dirty="0">
                <a:solidFill>
                  <a:schemeClr val="bg1"/>
                </a:solidFill>
              </a:rPr>
              <a:t>Hydrocarbons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LPG, NGL, </a:t>
            </a:r>
            <a:r>
              <a:rPr lang="en-US" altLang="en-US" sz="1600" dirty="0" err="1">
                <a:solidFill>
                  <a:schemeClr val="bg1"/>
                </a:solidFill>
              </a:rPr>
              <a:t>Naptha</a:t>
            </a:r>
            <a:r>
              <a:rPr lang="en-US" altLang="en-US" sz="1600" dirty="0">
                <a:solidFill>
                  <a:schemeClr val="bg1"/>
                </a:solidFill>
              </a:rPr>
              <a:t>, light condensate, heavy condensate,  ASTM D-2887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Organic Sulfurs - In liquid hydrocarbons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Alcohols - In aqueous and hydrocarbons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Aldehydes - In hydrocarbons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Diesel in ethane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Natural gas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Antioxidants in Olefins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TBC in butadiene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Ethylene oxide and ethylene glycol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Impurities in Ethylene Oxide (EO)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Impurities in Glycols</a:t>
            </a:r>
            <a:endParaRPr lang="en-US" altLang="en-US" sz="2000" dirty="0">
              <a:solidFill>
                <a:schemeClr val="bg1"/>
              </a:solidFill>
            </a:endParaRPr>
          </a:p>
          <a:p>
            <a:r>
              <a:rPr lang="en-US" altLang="en-US" sz="2800" dirty="0">
                <a:solidFill>
                  <a:schemeClr val="bg1"/>
                </a:solidFill>
              </a:rPr>
              <a:t>Biphenyls, biphenyl oxides and ethyl biphenyls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Gaseous injections with PLIS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Impurities in VCM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</a:rPr>
              <a:t>Impurities in EO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5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 </a:t>
            </a:r>
            <a:r>
              <a:rPr lang="en-CA" sz="2800" dirty="0">
                <a:solidFill>
                  <a:schemeClr val="bg1"/>
                </a:solidFill>
              </a:rPr>
              <a:t>ASTM D8003-15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427967"/>
            <a:ext cx="8534400" cy="4566433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ASTM D8003-15 Standard Test Method for Determination of Light Hydrocarbons and Cut Point Intervals in Live Crude Oils and Condensates by Gas Chromatography</a:t>
            </a:r>
          </a:p>
          <a:p>
            <a:r>
              <a:rPr lang="en-CA" sz="2400" dirty="0">
                <a:solidFill>
                  <a:schemeClr val="bg1"/>
                </a:solidFill>
              </a:rPr>
              <a:t>This method utilizes direct sample introduction from a pressurized cylinder into the instrument via the HPLIS to eliminate evaporative losses.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0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Natural Gas 2</a:t>
            </a:r>
            <a:r>
              <a:rPr lang="en-CA" sz="1200" dirty="0">
                <a:solidFill>
                  <a:schemeClr val="bg1"/>
                </a:solidFill>
              </a:rPr>
              <a:t>u</a:t>
            </a:r>
            <a:r>
              <a:rPr lang="en-CA" sz="2000" dirty="0">
                <a:solidFill>
                  <a:schemeClr val="bg1"/>
                </a:solidFill>
              </a:rPr>
              <a:t>L injected with PLIS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0C6D875-80C0-4F0F-93D6-A2378311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1444053"/>
            <a:ext cx="8144996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1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 Repeatability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7BFA965-D863-4B27-827A-455C1F4271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1293542"/>
            <a:ext cx="8534400" cy="4627833"/>
            <a:chOff x="528" y="672"/>
            <a:chExt cx="4608" cy="305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3428D51C-01B2-481A-AD8E-65ADE55E53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" y="672"/>
              <a:ext cx="4608" cy="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F326C52-6DE9-4098-80B2-4E786F681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696"/>
              <a:ext cx="193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PLIS Quantitative Repeatabiliy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A81F2EFB-4714-4FE8-A2B8-4A2C14A44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815"/>
              <a:ext cx="158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Natural Gas 2 ul Injection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AA9DB39-E95C-4F1E-8D09-160786839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935"/>
              <a:ext cx="81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Area Counts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A2F70AD-DA34-47C0-B0E4-7BF544DEA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1053"/>
              <a:ext cx="31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Inj #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3D9FC4F-336C-46A9-8C6A-B3382518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053"/>
              <a:ext cx="48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Ethane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7FCC4A2-DC76-4E4B-9257-C01C53951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1053"/>
              <a:ext cx="57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Propane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86BB17F-4DDC-4DDA-9F27-F989A06D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1053"/>
              <a:ext cx="56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i-Butane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445F93E-9674-4B4A-896A-E390C1A05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165"/>
              <a:ext cx="1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9B7B1FE-3F97-4012-9D23-92610BD6E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165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121754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41764047-B11F-4C49-BBF8-F94046440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165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39884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90C288C-02F6-4D61-9C0A-C883C3C21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165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10916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FA1CE360-54BB-43AD-AE0A-9CC2C702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267"/>
              <a:ext cx="1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A9F9318D-3989-4737-8748-AD3ED9FAE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267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123649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A47C2FD4-F98E-4C85-A5DB-1FEB9DD75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267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40520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7CBF7C03-E30D-48C2-867E-22C81178F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267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11033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4589E9DA-A019-4AA3-ACED-A5473632B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369"/>
              <a:ext cx="1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D63324AB-CF8D-473A-AF85-43E478567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369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121831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65645C58-6C31-49B0-8B46-69D31551C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369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40223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5DEB5E3A-ABDE-4C7C-BC1D-8047D2698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369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10939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FF3FE792-049F-494C-973D-4E301C955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471"/>
              <a:ext cx="1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0535841B-A48A-48E8-8F44-2872C9E57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471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123160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2B8F7600-1E82-4F41-A483-C7809C1E3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471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40371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53B57761-8363-4A8E-BA9F-2AAC456E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471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10933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28268C98-D29A-427A-A0E0-140D3570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573"/>
              <a:ext cx="1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B23F6D9-D00E-4950-860D-124D77E7C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573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122336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" name="Rectangle 30">
              <a:extLst>
                <a:ext uri="{FF2B5EF4-FFF2-40B4-BE49-F238E27FC236}">
                  <a16:creationId xmlns:a16="http://schemas.microsoft.com/office/drawing/2014/main" id="{D9BC90BF-10C3-4EDA-9C8E-16A19E9D3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573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40152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" name="Rectangle 31">
              <a:extLst>
                <a:ext uri="{FF2B5EF4-FFF2-40B4-BE49-F238E27FC236}">
                  <a16:creationId xmlns:a16="http://schemas.microsoft.com/office/drawing/2014/main" id="{11158997-F8D4-4304-BCA3-71386276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573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10885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1" name="Rectangle 32">
              <a:extLst>
                <a:ext uri="{FF2B5EF4-FFF2-40B4-BE49-F238E27FC236}">
                  <a16:creationId xmlns:a16="http://schemas.microsoft.com/office/drawing/2014/main" id="{D863E51D-557F-47AA-9B6E-C3B0E3685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676"/>
              <a:ext cx="1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2" name="Rectangle 33">
              <a:extLst>
                <a:ext uri="{FF2B5EF4-FFF2-40B4-BE49-F238E27FC236}">
                  <a16:creationId xmlns:a16="http://schemas.microsoft.com/office/drawing/2014/main" id="{FC8FE866-F85F-4DC8-BDEE-B8E75B789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676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121277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3" name="Rectangle 34">
              <a:extLst>
                <a:ext uri="{FF2B5EF4-FFF2-40B4-BE49-F238E27FC236}">
                  <a16:creationId xmlns:a16="http://schemas.microsoft.com/office/drawing/2014/main" id="{67ED408F-4C00-472C-B687-38F2B5102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676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39571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4" name="Rectangle 35">
              <a:extLst>
                <a:ext uri="{FF2B5EF4-FFF2-40B4-BE49-F238E27FC236}">
                  <a16:creationId xmlns:a16="http://schemas.microsoft.com/office/drawing/2014/main" id="{746AC2C6-F792-4D30-9378-9EE89D9B5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676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10763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5" name="Rectangle 36">
              <a:extLst>
                <a:ext uri="{FF2B5EF4-FFF2-40B4-BE49-F238E27FC236}">
                  <a16:creationId xmlns:a16="http://schemas.microsoft.com/office/drawing/2014/main" id="{E617C504-6149-4676-A0C3-7D15F66D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778"/>
              <a:ext cx="1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6" name="Rectangle 37">
              <a:extLst>
                <a:ext uri="{FF2B5EF4-FFF2-40B4-BE49-F238E27FC236}">
                  <a16:creationId xmlns:a16="http://schemas.microsoft.com/office/drawing/2014/main" id="{D6EE8298-99A6-4AA8-8D2C-7DB94A1A6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778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120943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7" name="Rectangle 38">
              <a:extLst>
                <a:ext uri="{FF2B5EF4-FFF2-40B4-BE49-F238E27FC236}">
                  <a16:creationId xmlns:a16="http://schemas.microsoft.com/office/drawing/2014/main" id="{F421AB99-4449-4DE6-9655-29B26CEEC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778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39479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8" name="Rectangle 39">
              <a:extLst>
                <a:ext uri="{FF2B5EF4-FFF2-40B4-BE49-F238E27FC236}">
                  <a16:creationId xmlns:a16="http://schemas.microsoft.com/office/drawing/2014/main" id="{BEC34CDB-4CDD-4BB6-B406-34CCC9064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778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10708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9" name="Rectangle 40">
              <a:extLst>
                <a:ext uri="{FF2B5EF4-FFF2-40B4-BE49-F238E27FC236}">
                  <a16:creationId xmlns:a16="http://schemas.microsoft.com/office/drawing/2014/main" id="{048568E2-9613-4DEB-996A-87980C628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880"/>
              <a:ext cx="1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0" name="Rectangle 41">
              <a:extLst>
                <a:ext uri="{FF2B5EF4-FFF2-40B4-BE49-F238E27FC236}">
                  <a16:creationId xmlns:a16="http://schemas.microsoft.com/office/drawing/2014/main" id="{F065D9AC-03D4-41E3-9232-19A5E516A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880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121000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1" name="Rectangle 42">
              <a:extLst>
                <a:ext uri="{FF2B5EF4-FFF2-40B4-BE49-F238E27FC236}">
                  <a16:creationId xmlns:a16="http://schemas.microsoft.com/office/drawing/2014/main" id="{EDE4FDA7-7918-454C-B33D-3CECB57C0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880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39534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2" name="Rectangle 43">
              <a:extLst>
                <a:ext uri="{FF2B5EF4-FFF2-40B4-BE49-F238E27FC236}">
                  <a16:creationId xmlns:a16="http://schemas.microsoft.com/office/drawing/2014/main" id="{1ACC0163-8C3C-4935-B5BD-7D6E4759E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880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10700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3" name="Rectangle 44">
              <a:extLst>
                <a:ext uri="{FF2B5EF4-FFF2-40B4-BE49-F238E27FC236}">
                  <a16:creationId xmlns:a16="http://schemas.microsoft.com/office/drawing/2014/main" id="{D3C77A7C-A026-4F04-922C-88896984D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982"/>
              <a:ext cx="1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4" name="Rectangle 45">
              <a:extLst>
                <a:ext uri="{FF2B5EF4-FFF2-40B4-BE49-F238E27FC236}">
                  <a16:creationId xmlns:a16="http://schemas.microsoft.com/office/drawing/2014/main" id="{39D4FC89-9C9A-4184-80BD-4CA4C7423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982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120826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5" name="Rectangle 46">
              <a:extLst>
                <a:ext uri="{FF2B5EF4-FFF2-40B4-BE49-F238E27FC236}">
                  <a16:creationId xmlns:a16="http://schemas.microsoft.com/office/drawing/2014/main" id="{A1DD8C61-F683-4F17-A1EE-66BAA1B10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982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39492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6" name="Rectangle 47">
              <a:extLst>
                <a:ext uri="{FF2B5EF4-FFF2-40B4-BE49-F238E27FC236}">
                  <a16:creationId xmlns:a16="http://schemas.microsoft.com/office/drawing/2014/main" id="{E1355995-B689-43AB-8965-D94F52047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1982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10699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7" name="Rectangle 48">
              <a:extLst>
                <a:ext uri="{FF2B5EF4-FFF2-40B4-BE49-F238E27FC236}">
                  <a16:creationId xmlns:a16="http://schemas.microsoft.com/office/drawing/2014/main" id="{28FFC17A-A580-4065-9ADD-D7F37FC5B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084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8" name="Rectangle 49">
              <a:extLst>
                <a:ext uri="{FF2B5EF4-FFF2-40B4-BE49-F238E27FC236}">
                  <a16:creationId xmlns:a16="http://schemas.microsoft.com/office/drawing/2014/main" id="{4EA102A9-6DC2-427D-8A3F-7109527E4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084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120956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9" name="Rectangle 50">
              <a:extLst>
                <a:ext uri="{FF2B5EF4-FFF2-40B4-BE49-F238E27FC236}">
                  <a16:creationId xmlns:a16="http://schemas.microsoft.com/office/drawing/2014/main" id="{EC26A225-E8AB-435A-976E-C64FE7D83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084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39182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0" name="Rectangle 51">
              <a:extLst>
                <a:ext uri="{FF2B5EF4-FFF2-40B4-BE49-F238E27FC236}">
                  <a16:creationId xmlns:a16="http://schemas.microsoft.com/office/drawing/2014/main" id="{04B3084B-99C2-4A8F-8A7A-5AF04CC10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084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10610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1" name="Rectangle 52">
              <a:extLst>
                <a:ext uri="{FF2B5EF4-FFF2-40B4-BE49-F238E27FC236}">
                  <a16:creationId xmlns:a16="http://schemas.microsoft.com/office/drawing/2014/main" id="{0ED8DE7B-3ED8-4880-BB4F-BBCDC0615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186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2" name="Rectangle 53">
              <a:extLst>
                <a:ext uri="{FF2B5EF4-FFF2-40B4-BE49-F238E27FC236}">
                  <a16:creationId xmlns:a16="http://schemas.microsoft.com/office/drawing/2014/main" id="{4EE95460-0B2B-4119-B83E-2D11F42D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186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119346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3" name="Rectangle 54">
              <a:extLst>
                <a:ext uri="{FF2B5EF4-FFF2-40B4-BE49-F238E27FC236}">
                  <a16:creationId xmlns:a16="http://schemas.microsoft.com/office/drawing/2014/main" id="{61CC966B-8323-448C-9F5C-9489F669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186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38687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4" name="Rectangle 55">
              <a:extLst>
                <a:ext uri="{FF2B5EF4-FFF2-40B4-BE49-F238E27FC236}">
                  <a16:creationId xmlns:a16="http://schemas.microsoft.com/office/drawing/2014/main" id="{D34A981D-1A9F-4F72-A49F-EA7A1C5E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186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10449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5" name="Rectangle 56">
              <a:extLst>
                <a:ext uri="{FF2B5EF4-FFF2-40B4-BE49-F238E27FC236}">
                  <a16:creationId xmlns:a16="http://schemas.microsoft.com/office/drawing/2014/main" id="{96245EAE-C05B-41C8-98B1-4025B6DAC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288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6" name="Rectangle 57">
              <a:extLst>
                <a:ext uri="{FF2B5EF4-FFF2-40B4-BE49-F238E27FC236}">
                  <a16:creationId xmlns:a16="http://schemas.microsoft.com/office/drawing/2014/main" id="{46F0D792-E2E1-4B40-B27F-F51D957D9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288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120108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7" name="Rectangle 58">
              <a:extLst>
                <a:ext uri="{FF2B5EF4-FFF2-40B4-BE49-F238E27FC236}">
                  <a16:creationId xmlns:a16="http://schemas.microsoft.com/office/drawing/2014/main" id="{B2C0FF29-9BBB-473D-8A43-C0F4EC629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288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38830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8" name="Rectangle 59">
              <a:extLst>
                <a:ext uri="{FF2B5EF4-FFF2-40B4-BE49-F238E27FC236}">
                  <a16:creationId xmlns:a16="http://schemas.microsoft.com/office/drawing/2014/main" id="{ECE9A3A5-1A8D-45A6-90F1-B7C1177DA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288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10510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9" name="Rectangle 60">
              <a:extLst>
                <a:ext uri="{FF2B5EF4-FFF2-40B4-BE49-F238E27FC236}">
                  <a16:creationId xmlns:a16="http://schemas.microsoft.com/office/drawing/2014/main" id="{A9264C01-9007-4FB9-A055-535BD148B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391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0" name="Rectangle 61">
              <a:extLst>
                <a:ext uri="{FF2B5EF4-FFF2-40B4-BE49-F238E27FC236}">
                  <a16:creationId xmlns:a16="http://schemas.microsoft.com/office/drawing/2014/main" id="{26764230-F8B5-44CD-B0D5-CF1CC514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391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121442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1" name="Rectangle 62">
              <a:extLst>
                <a:ext uri="{FF2B5EF4-FFF2-40B4-BE49-F238E27FC236}">
                  <a16:creationId xmlns:a16="http://schemas.microsoft.com/office/drawing/2014/main" id="{CE6B87F3-6ACB-473A-87A4-EF4C299D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391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39213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2" name="Rectangle 63">
              <a:extLst>
                <a:ext uri="{FF2B5EF4-FFF2-40B4-BE49-F238E27FC236}">
                  <a16:creationId xmlns:a16="http://schemas.microsoft.com/office/drawing/2014/main" id="{21198F89-B676-4B9C-86AF-DC5785025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391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10535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3" name="Rectangle 64">
              <a:extLst>
                <a:ext uri="{FF2B5EF4-FFF2-40B4-BE49-F238E27FC236}">
                  <a16:creationId xmlns:a16="http://schemas.microsoft.com/office/drawing/2014/main" id="{D0F4E2C5-E2D4-4B27-9434-0C5D503A7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493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4" name="Rectangle 65">
              <a:extLst>
                <a:ext uri="{FF2B5EF4-FFF2-40B4-BE49-F238E27FC236}">
                  <a16:creationId xmlns:a16="http://schemas.microsoft.com/office/drawing/2014/main" id="{CED689CE-6083-411E-884F-1EB8F391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493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120292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5" name="Rectangle 66">
              <a:extLst>
                <a:ext uri="{FF2B5EF4-FFF2-40B4-BE49-F238E27FC236}">
                  <a16:creationId xmlns:a16="http://schemas.microsoft.com/office/drawing/2014/main" id="{15DCC79B-F4C8-4062-A378-DA0AD8B2C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493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39002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6" name="Rectangle 67">
              <a:extLst>
                <a:ext uri="{FF2B5EF4-FFF2-40B4-BE49-F238E27FC236}">
                  <a16:creationId xmlns:a16="http://schemas.microsoft.com/office/drawing/2014/main" id="{0F95AB5F-C519-416C-AFE8-96B7EBFDD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493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10494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7" name="Rectangle 68">
              <a:extLst>
                <a:ext uri="{FF2B5EF4-FFF2-40B4-BE49-F238E27FC236}">
                  <a16:creationId xmlns:a16="http://schemas.microsoft.com/office/drawing/2014/main" id="{D8C826E8-9903-4D58-BCB6-30ABD34C3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595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8" name="Rectangle 69">
              <a:extLst>
                <a:ext uri="{FF2B5EF4-FFF2-40B4-BE49-F238E27FC236}">
                  <a16:creationId xmlns:a16="http://schemas.microsoft.com/office/drawing/2014/main" id="{CD45881F-04FF-4661-BA9D-8E0AC2CC9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595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121420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9" name="Rectangle 70">
              <a:extLst>
                <a:ext uri="{FF2B5EF4-FFF2-40B4-BE49-F238E27FC236}">
                  <a16:creationId xmlns:a16="http://schemas.microsoft.com/office/drawing/2014/main" id="{6079939D-E21B-4D2F-B930-452CDBE70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595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39315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0" name="Rectangle 71">
              <a:extLst>
                <a:ext uri="{FF2B5EF4-FFF2-40B4-BE49-F238E27FC236}">
                  <a16:creationId xmlns:a16="http://schemas.microsoft.com/office/drawing/2014/main" id="{FE5DE915-C779-4B13-906F-86EE1C5FF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595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10533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1" name="Rectangle 72">
              <a:extLst>
                <a:ext uri="{FF2B5EF4-FFF2-40B4-BE49-F238E27FC236}">
                  <a16:creationId xmlns:a16="http://schemas.microsoft.com/office/drawing/2014/main" id="{88392ABB-5539-4E12-92E0-1F28F843D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97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2" name="Rectangle 73">
              <a:extLst>
                <a:ext uri="{FF2B5EF4-FFF2-40B4-BE49-F238E27FC236}">
                  <a16:creationId xmlns:a16="http://schemas.microsoft.com/office/drawing/2014/main" id="{BAD324E4-4571-4683-BB7F-7704D3292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697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122217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3" name="Rectangle 74">
              <a:extLst>
                <a:ext uri="{FF2B5EF4-FFF2-40B4-BE49-F238E27FC236}">
                  <a16:creationId xmlns:a16="http://schemas.microsoft.com/office/drawing/2014/main" id="{94944BB7-F928-4710-82B6-7623E7247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697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39382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4" name="Rectangle 75">
              <a:extLst>
                <a:ext uri="{FF2B5EF4-FFF2-40B4-BE49-F238E27FC236}">
                  <a16:creationId xmlns:a16="http://schemas.microsoft.com/office/drawing/2014/main" id="{780C4749-25E1-4496-BF27-3F554662A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697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10568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5" name="Rectangle 76">
              <a:extLst>
                <a:ext uri="{FF2B5EF4-FFF2-40B4-BE49-F238E27FC236}">
                  <a16:creationId xmlns:a16="http://schemas.microsoft.com/office/drawing/2014/main" id="{092782BC-C37B-4DCA-99BF-524D7A83B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799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6" name="Rectangle 77">
              <a:extLst>
                <a:ext uri="{FF2B5EF4-FFF2-40B4-BE49-F238E27FC236}">
                  <a16:creationId xmlns:a16="http://schemas.microsoft.com/office/drawing/2014/main" id="{6EFDB23A-E945-4E01-9EC9-B5BFA448B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799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122473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7" name="Rectangle 78">
              <a:extLst>
                <a:ext uri="{FF2B5EF4-FFF2-40B4-BE49-F238E27FC236}">
                  <a16:creationId xmlns:a16="http://schemas.microsoft.com/office/drawing/2014/main" id="{A0102092-804C-4A43-B592-5167CF2CB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799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39489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8" name="Rectangle 79">
              <a:extLst>
                <a:ext uri="{FF2B5EF4-FFF2-40B4-BE49-F238E27FC236}">
                  <a16:creationId xmlns:a16="http://schemas.microsoft.com/office/drawing/2014/main" id="{4401FBDC-D829-405D-A766-076606254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799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10636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9" name="Rectangle 80">
              <a:extLst>
                <a:ext uri="{FF2B5EF4-FFF2-40B4-BE49-F238E27FC236}">
                  <a16:creationId xmlns:a16="http://schemas.microsoft.com/office/drawing/2014/main" id="{F2846CCC-8336-4518-BE55-E41F55BEC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901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0" name="Rectangle 81">
              <a:extLst>
                <a:ext uri="{FF2B5EF4-FFF2-40B4-BE49-F238E27FC236}">
                  <a16:creationId xmlns:a16="http://schemas.microsoft.com/office/drawing/2014/main" id="{EC52E461-2F8E-482D-8ABD-3FE9C2A98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901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120791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1" name="Rectangle 82">
              <a:extLst>
                <a:ext uri="{FF2B5EF4-FFF2-40B4-BE49-F238E27FC236}">
                  <a16:creationId xmlns:a16="http://schemas.microsoft.com/office/drawing/2014/main" id="{F9FE47D5-7487-4254-96FA-5DBA929CB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901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38955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2" name="Rectangle 83">
              <a:extLst>
                <a:ext uri="{FF2B5EF4-FFF2-40B4-BE49-F238E27FC236}">
                  <a16:creationId xmlns:a16="http://schemas.microsoft.com/office/drawing/2014/main" id="{D8FB0008-0714-42D4-93B7-EE7F17AAB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901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10488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3" name="Rectangle 84">
              <a:extLst>
                <a:ext uri="{FF2B5EF4-FFF2-40B4-BE49-F238E27FC236}">
                  <a16:creationId xmlns:a16="http://schemas.microsoft.com/office/drawing/2014/main" id="{5DFBD0FC-2B00-4801-9B60-DB4760E3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3003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4" name="Rectangle 85">
              <a:extLst>
                <a:ext uri="{FF2B5EF4-FFF2-40B4-BE49-F238E27FC236}">
                  <a16:creationId xmlns:a16="http://schemas.microsoft.com/office/drawing/2014/main" id="{3E94C9AA-7CA4-4182-A7D1-7BC47F9F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3003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120275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5" name="Rectangle 86">
              <a:extLst>
                <a:ext uri="{FF2B5EF4-FFF2-40B4-BE49-F238E27FC236}">
                  <a16:creationId xmlns:a16="http://schemas.microsoft.com/office/drawing/2014/main" id="{A49E38F7-0F4B-453E-8A98-B02D8B8E2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3003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38846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6" name="Rectangle 87">
              <a:extLst>
                <a:ext uri="{FF2B5EF4-FFF2-40B4-BE49-F238E27FC236}">
                  <a16:creationId xmlns:a16="http://schemas.microsoft.com/office/drawing/2014/main" id="{6CF3E643-3EA7-4542-9348-306E3E673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3003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10417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7" name="Rectangle 88">
              <a:extLst>
                <a:ext uri="{FF2B5EF4-FFF2-40B4-BE49-F238E27FC236}">
                  <a16:creationId xmlns:a16="http://schemas.microsoft.com/office/drawing/2014/main" id="{560BA1ED-415D-4983-8292-E8F56E4EE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3105"/>
              <a:ext cx="19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8" name="Rectangle 89">
              <a:extLst>
                <a:ext uri="{FF2B5EF4-FFF2-40B4-BE49-F238E27FC236}">
                  <a16:creationId xmlns:a16="http://schemas.microsoft.com/office/drawing/2014/main" id="{C5BBDBD3-F0DF-4748-AB2E-FD8AA50F3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3105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118799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9" name="Rectangle 90">
              <a:extLst>
                <a:ext uri="{FF2B5EF4-FFF2-40B4-BE49-F238E27FC236}">
                  <a16:creationId xmlns:a16="http://schemas.microsoft.com/office/drawing/2014/main" id="{0BA70D4C-3B67-474C-9A0B-4981EF941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3105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38182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0" name="Rectangle 91">
              <a:extLst>
                <a:ext uri="{FF2B5EF4-FFF2-40B4-BE49-F238E27FC236}">
                  <a16:creationId xmlns:a16="http://schemas.microsoft.com/office/drawing/2014/main" id="{C34567C4-48A5-4A5F-9B1C-4281DE322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3105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10270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1" name="Rectangle 92">
              <a:extLst>
                <a:ext uri="{FF2B5EF4-FFF2-40B4-BE49-F238E27FC236}">
                  <a16:creationId xmlns:a16="http://schemas.microsoft.com/office/drawing/2014/main" id="{A39D08DA-2108-4AE4-B166-BDA886D75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3308"/>
              <a:ext cx="5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Average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2" name="Rectangle 93">
              <a:extLst>
                <a:ext uri="{FF2B5EF4-FFF2-40B4-BE49-F238E27FC236}">
                  <a16:creationId xmlns:a16="http://schemas.microsoft.com/office/drawing/2014/main" id="{3E2F5831-8671-4062-A3F9-ABDFFF7B5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3310"/>
              <a:ext cx="4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121245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3" name="Rectangle 94">
              <a:extLst>
                <a:ext uri="{FF2B5EF4-FFF2-40B4-BE49-F238E27FC236}">
                  <a16:creationId xmlns:a16="http://schemas.microsoft.com/office/drawing/2014/main" id="{F49E99E9-4893-4B9D-8664-41639C41E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3310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39415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4" name="Rectangle 95">
              <a:extLst>
                <a:ext uri="{FF2B5EF4-FFF2-40B4-BE49-F238E27FC236}">
                  <a16:creationId xmlns:a16="http://schemas.microsoft.com/office/drawing/2014/main" id="{92AB96EC-4D5D-4BE0-82D9-0AB4F8B27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3310"/>
              <a:ext cx="41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10654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5" name="Rectangle 96">
              <a:extLst>
                <a:ext uri="{FF2B5EF4-FFF2-40B4-BE49-F238E27FC236}">
                  <a16:creationId xmlns:a16="http://schemas.microsoft.com/office/drawing/2014/main" id="{4061BAD4-EF36-4E47-84A8-D6689F686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3410"/>
              <a:ext cx="121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Standard Deviation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6" name="Rectangle 97">
              <a:extLst>
                <a:ext uri="{FF2B5EF4-FFF2-40B4-BE49-F238E27FC236}">
                  <a16:creationId xmlns:a16="http://schemas.microsoft.com/office/drawing/2014/main" id="{B479FB57-131A-4479-AF43-1A9C80F25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3412"/>
              <a:ext cx="4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1194.5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7" name="Rectangle 98">
              <a:extLst>
                <a:ext uri="{FF2B5EF4-FFF2-40B4-BE49-F238E27FC236}">
                  <a16:creationId xmlns:a16="http://schemas.microsoft.com/office/drawing/2014/main" id="{0FEABACD-BA0E-48DB-BE95-BD7EBCC8C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412"/>
              <a:ext cx="37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598.7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8" name="Rectangle 99">
              <a:extLst>
                <a:ext uri="{FF2B5EF4-FFF2-40B4-BE49-F238E27FC236}">
                  <a16:creationId xmlns:a16="http://schemas.microsoft.com/office/drawing/2014/main" id="{A5D3C8F1-87EE-498C-AB4F-9C92987E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412"/>
              <a:ext cx="37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205.4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9" name="Rectangle 100">
              <a:extLst>
                <a:ext uri="{FF2B5EF4-FFF2-40B4-BE49-F238E27FC236}">
                  <a16:creationId xmlns:a16="http://schemas.microsoft.com/office/drawing/2014/main" id="{47734BB6-95D5-4C0B-AACC-4E2D7AF53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3510"/>
              <a:ext cx="47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% RSD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0" name="Rectangle 101">
              <a:extLst>
                <a:ext uri="{FF2B5EF4-FFF2-40B4-BE49-F238E27FC236}">
                  <a16:creationId xmlns:a16="http://schemas.microsoft.com/office/drawing/2014/main" id="{CB946F1B-03B0-422F-999A-0B357519D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512"/>
              <a:ext cx="2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1" name="Rectangle 102">
              <a:extLst>
                <a:ext uri="{FF2B5EF4-FFF2-40B4-BE49-F238E27FC236}">
                  <a16:creationId xmlns:a16="http://schemas.microsoft.com/office/drawing/2014/main" id="{82990AC4-850A-40CE-BA33-E213F2931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3512"/>
              <a:ext cx="2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2" name="Rectangle 103">
              <a:extLst>
                <a:ext uri="{FF2B5EF4-FFF2-40B4-BE49-F238E27FC236}">
                  <a16:creationId xmlns:a16="http://schemas.microsoft.com/office/drawing/2014/main" id="{18C5AF23-B2F0-4FEC-AC3C-CD97B56AD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" y="3512"/>
              <a:ext cx="2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3" name="Rectangle 104">
              <a:extLst>
                <a:ext uri="{FF2B5EF4-FFF2-40B4-BE49-F238E27FC236}">
                  <a16:creationId xmlns:a16="http://schemas.microsoft.com/office/drawing/2014/main" id="{5172BB9C-3F5B-455B-9DFA-D0135D39F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3620"/>
              <a:ext cx="160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Relative Precision at 95%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4" name="Rectangle 105">
              <a:extLst>
                <a:ext uri="{FF2B5EF4-FFF2-40B4-BE49-F238E27FC236}">
                  <a16:creationId xmlns:a16="http://schemas.microsoft.com/office/drawing/2014/main" id="{79261DB8-A2FB-4933-910E-FB89E1E7E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620"/>
              <a:ext cx="2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5" name="Rectangle 106">
              <a:extLst>
                <a:ext uri="{FF2B5EF4-FFF2-40B4-BE49-F238E27FC236}">
                  <a16:creationId xmlns:a16="http://schemas.microsoft.com/office/drawing/2014/main" id="{7B47694F-24F9-4832-92D5-7F8F35B5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3620"/>
              <a:ext cx="2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6" name="Rectangle 107">
              <a:extLst>
                <a:ext uri="{FF2B5EF4-FFF2-40B4-BE49-F238E27FC236}">
                  <a16:creationId xmlns:a16="http://schemas.microsoft.com/office/drawing/2014/main" id="{83039991-2C9A-4703-9779-F1111F2D9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" y="3620"/>
              <a:ext cx="2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7" name="Rectangle 108">
              <a:extLst>
                <a:ext uri="{FF2B5EF4-FFF2-40B4-BE49-F238E27FC236}">
                  <a16:creationId xmlns:a16="http://schemas.microsoft.com/office/drawing/2014/main" id="{2D04AE32-4FA0-4A3A-B4C2-635A3C905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153"/>
              <a:ext cx="4599" cy="1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8" name="Line 109">
              <a:extLst>
                <a:ext uri="{FF2B5EF4-FFF2-40B4-BE49-F238E27FC236}">
                  <a16:creationId xmlns:a16="http://schemas.microsoft.com/office/drawing/2014/main" id="{61AAC73F-534A-414E-AB69-D06268CDE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" y="3302"/>
              <a:ext cx="4599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9" name="Rectangle 110">
              <a:extLst>
                <a:ext uri="{FF2B5EF4-FFF2-40B4-BE49-F238E27FC236}">
                  <a16:creationId xmlns:a16="http://schemas.microsoft.com/office/drawing/2014/main" id="{9E045601-3761-4470-8678-9278339FD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3302"/>
              <a:ext cx="4599" cy="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0" name="Line 111">
              <a:extLst>
                <a:ext uri="{FF2B5EF4-FFF2-40B4-BE49-F238E27FC236}">
                  <a16:creationId xmlns:a16="http://schemas.microsoft.com/office/drawing/2014/main" id="{7D18F4FE-1CBA-40F9-847D-83FF71A4A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" y="3404"/>
              <a:ext cx="4599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1" name="Rectangle 112">
              <a:extLst>
                <a:ext uri="{FF2B5EF4-FFF2-40B4-BE49-F238E27FC236}">
                  <a16:creationId xmlns:a16="http://schemas.microsoft.com/office/drawing/2014/main" id="{7E8790A6-9CA8-4287-98B8-A0A6B3D3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3404"/>
              <a:ext cx="4599" cy="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2" name="Line 113">
              <a:extLst>
                <a:ext uri="{FF2B5EF4-FFF2-40B4-BE49-F238E27FC236}">
                  <a16:creationId xmlns:a16="http://schemas.microsoft.com/office/drawing/2014/main" id="{670BCB63-898D-4269-9A45-A6DD14517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" y="3506"/>
              <a:ext cx="4599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3" name="Rectangle 114">
              <a:extLst>
                <a:ext uri="{FF2B5EF4-FFF2-40B4-BE49-F238E27FC236}">
                  <a16:creationId xmlns:a16="http://schemas.microsoft.com/office/drawing/2014/main" id="{F2BC396E-4A5B-4F7A-BD2D-738AF1A44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3506"/>
              <a:ext cx="4599" cy="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4" name="Rectangle 115">
              <a:extLst>
                <a:ext uri="{FF2B5EF4-FFF2-40B4-BE49-F238E27FC236}">
                  <a16:creationId xmlns:a16="http://schemas.microsoft.com/office/drawing/2014/main" id="{BDA1952A-9E62-4368-9193-DBCB1F174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3610"/>
              <a:ext cx="4599" cy="1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5" name="Rectangle 116">
              <a:extLst>
                <a:ext uri="{FF2B5EF4-FFF2-40B4-BE49-F238E27FC236}">
                  <a16:creationId xmlns:a16="http://schemas.microsoft.com/office/drawing/2014/main" id="{7AD645E8-515E-4CF2-80AA-C27F9DFD8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3718"/>
              <a:ext cx="4599" cy="1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09823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Replicate Sulfur STD using Sulfinert</a:t>
            </a:r>
            <a:r>
              <a:rPr lang="en-CA" sz="1400" dirty="0">
                <a:solidFill>
                  <a:schemeClr val="bg1"/>
                </a:solidFill>
              </a:rPr>
              <a:t>®</a:t>
            </a:r>
            <a:r>
              <a:rPr lang="en-CA" sz="2000" dirty="0">
                <a:solidFill>
                  <a:schemeClr val="bg1"/>
                </a:solidFill>
              </a:rPr>
              <a:t> treated PLIS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1232ppmSnewstem">
            <a:extLst>
              <a:ext uri="{FF2B5EF4-FFF2-40B4-BE49-F238E27FC236}">
                <a16:creationId xmlns:a16="http://schemas.microsoft.com/office/drawing/2014/main" id="{6C86F256-646A-47D6-B220-119296A4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47800"/>
            <a:ext cx="6858000" cy="44846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055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Overlay of 10 sequential alcohol Runs</a:t>
            </a:r>
            <a:br>
              <a:rPr lang="en-CA" sz="2000" dirty="0">
                <a:solidFill>
                  <a:schemeClr val="bg1"/>
                </a:solidFill>
              </a:rPr>
            </a:b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5063" y="1118017"/>
            <a:ext cx="1693550" cy="249461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CA" dirty="0"/>
              <a:t>Methanol</a:t>
            </a:r>
          </a:p>
          <a:p>
            <a:pPr marL="342900" indent="-342900">
              <a:buAutoNum type="arabicPeriod"/>
            </a:pPr>
            <a:r>
              <a:rPr lang="en-CA" dirty="0"/>
              <a:t>Ethanol</a:t>
            </a:r>
          </a:p>
          <a:p>
            <a:pPr marL="342900" indent="-342900">
              <a:buAutoNum type="arabicPeriod"/>
            </a:pPr>
            <a:r>
              <a:rPr lang="en-CA" dirty="0"/>
              <a:t>Propanol</a:t>
            </a:r>
          </a:p>
          <a:p>
            <a:pPr marL="342900" indent="-342900">
              <a:buAutoNum type="arabicPeriod"/>
            </a:pPr>
            <a:r>
              <a:rPr lang="en-CA" dirty="0"/>
              <a:t>Methyl Pentane</a:t>
            </a:r>
          </a:p>
          <a:p>
            <a:pPr marL="342900" indent="-342900">
              <a:buAutoNum type="arabicPeriod"/>
            </a:pPr>
            <a:r>
              <a:rPr lang="en-CA" dirty="0"/>
              <a:t>Hexane</a:t>
            </a:r>
          </a:p>
          <a:p>
            <a:pPr marL="342900" indent="-342900">
              <a:buAutoNum type="arabicPeriod"/>
            </a:pPr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B83EF1CD-00C4-42A1-A4B5-79CECD58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308" y="1118017"/>
            <a:ext cx="6478588" cy="5389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CF77D33-1E33-4AE4-86CD-34A247ED9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3" r="14999"/>
          <a:stretch>
            <a:fillRect/>
          </a:stretch>
        </p:blipFill>
        <p:spPr bwMode="auto">
          <a:xfrm>
            <a:off x="9594552" y="1679198"/>
            <a:ext cx="18875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78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sz="2700" u="sng" dirty="0">
                <a:solidFill>
                  <a:schemeClr val="bg1"/>
                </a:solidFill>
              </a:rPr>
              <a:t>Conventional Liquid Sample Injection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3542"/>
            <a:ext cx="8534400" cy="47008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Introduction of semi-volatile liquid via automated liquid sampler and split/split less injector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Introduction of volatile liquid in GC via valve or vaporizer and split/</a:t>
            </a:r>
            <a:r>
              <a:rPr lang="en-US" altLang="en-US" sz="2400" dirty="0" err="1">
                <a:solidFill>
                  <a:schemeClr val="bg1"/>
                </a:solidFill>
              </a:rPr>
              <a:t>splitless</a:t>
            </a:r>
            <a:r>
              <a:rPr lang="en-US" altLang="en-US" sz="2400" dirty="0">
                <a:solidFill>
                  <a:schemeClr val="bg1"/>
                </a:solidFill>
              </a:rPr>
              <a:t> injector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Rotary valve (</a:t>
            </a:r>
            <a:r>
              <a:rPr lang="en-US" altLang="en-US" sz="2400" dirty="0" err="1">
                <a:solidFill>
                  <a:schemeClr val="bg1"/>
                </a:solidFill>
              </a:rPr>
              <a:t>Valco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Rheodyne</a:t>
            </a:r>
            <a:r>
              <a:rPr lang="en-US" altLang="en-US" sz="2400" dirty="0">
                <a:solidFill>
                  <a:schemeClr val="bg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Diaphragm valve (</a:t>
            </a:r>
            <a:r>
              <a:rPr lang="en-US" altLang="en-US" sz="2400" dirty="0" err="1">
                <a:solidFill>
                  <a:schemeClr val="bg1"/>
                </a:solidFill>
              </a:rPr>
              <a:t>Valco</a:t>
            </a:r>
            <a:r>
              <a:rPr lang="en-US" altLang="en-US" sz="2400" dirty="0">
                <a:solidFill>
                  <a:schemeClr val="bg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Slider valve (ABB, Applied automation)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Piston valve (M.A.T.)</a:t>
            </a:r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3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</a:t>
            </a:r>
            <a:r>
              <a:rPr lang="en-CA" sz="2000" dirty="0" err="1">
                <a:solidFill>
                  <a:schemeClr val="bg1"/>
                </a:solidFill>
              </a:rPr>
              <a:t>Repeatabilty</a:t>
            </a:r>
            <a:r>
              <a:rPr lang="en-CA" sz="2000" dirty="0">
                <a:solidFill>
                  <a:schemeClr val="bg1"/>
                </a:solidFill>
              </a:rPr>
              <a:t> of </a:t>
            </a:r>
            <a:r>
              <a:rPr lang="en-CA" sz="2000" dirty="0" err="1">
                <a:solidFill>
                  <a:schemeClr val="bg1"/>
                </a:solidFill>
              </a:rPr>
              <a:t>AlcohoLs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E14B8-AE96-43B2-BEFA-B0D7B27BE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1387871"/>
            <a:ext cx="76866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28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</a:t>
            </a:r>
            <a:r>
              <a:rPr lang="en-US" altLang="en-US" sz="2000" dirty="0">
                <a:solidFill>
                  <a:schemeClr val="bg1"/>
                </a:solidFill>
              </a:rPr>
              <a:t>4-Tert Butyl Catechol in Butadiene by PLIS </a:t>
            </a:r>
            <a:r>
              <a:rPr lang="en-US" altLang="en-US" sz="2000" dirty="0" err="1">
                <a:solidFill>
                  <a:schemeClr val="bg1"/>
                </a:solidFill>
              </a:rPr>
              <a:t>gc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5797" y="2029216"/>
            <a:ext cx="2668044" cy="176617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4-Tertiary Butyl Catechol</a:t>
            </a:r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2EE647E-24F8-40DB-BCCD-8E43DAE6D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74022"/>
              </p:ext>
            </p:extLst>
          </p:nvPr>
        </p:nvGraphicFramePr>
        <p:xfrm>
          <a:off x="434612" y="1389062"/>
          <a:ext cx="8077200" cy="460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4" imgW="5479560" imgH="2531520" progId="Word.Document.8">
                  <p:embed/>
                </p:oleObj>
              </mc:Choice>
              <mc:Fallback>
                <p:oleObj name="Document" r:id="rId4" imgW="5479560" imgH="2531520" progId="Word.Document.8">
                  <p:embed/>
                  <p:pic>
                    <p:nvPicPr>
                      <p:cNvPr id="71683" name="Object 3">
                        <a:extLst>
                          <a:ext uri="{FF2B5EF4-FFF2-40B4-BE49-F238E27FC236}">
                            <a16:creationId xmlns:a16="http://schemas.microsoft.com/office/drawing/2014/main" id="{8A95E490-E9A3-431E-A085-233DCD0121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12" y="1389062"/>
                        <a:ext cx="8077200" cy="46053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285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Comparison of injection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0D3DCD-5EED-4166-A0E8-63281E6E9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63464"/>
              </p:ext>
            </p:extLst>
          </p:nvPr>
        </p:nvGraphicFramePr>
        <p:xfrm>
          <a:off x="684213" y="1293542"/>
          <a:ext cx="8229600" cy="4898850"/>
        </p:xfrm>
        <a:graphic>
          <a:graphicData uri="http://schemas.openxmlformats.org/drawingml/2006/table">
            <a:tbl>
              <a:tblPr/>
              <a:tblGrid>
                <a:gridCol w="2873375">
                  <a:extLst>
                    <a:ext uri="{9D8B030D-6E8A-4147-A177-3AD203B41FA5}">
                      <a16:colId xmlns:a16="http://schemas.microsoft.com/office/drawing/2014/main" val="969882038"/>
                    </a:ext>
                  </a:extLst>
                </a:gridCol>
                <a:gridCol w="2049463">
                  <a:extLst>
                    <a:ext uri="{9D8B030D-6E8A-4147-A177-3AD203B41FA5}">
                      <a16:colId xmlns:a16="http://schemas.microsoft.com/office/drawing/2014/main" val="2410402955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4139201058"/>
                    </a:ext>
                  </a:extLst>
                </a:gridCol>
                <a:gridCol w="1074737">
                  <a:extLst>
                    <a:ext uri="{9D8B030D-6E8A-4147-A177-3AD203B41FA5}">
                      <a16:colId xmlns:a16="http://schemas.microsoft.com/office/drawing/2014/main" val="427317256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1870618323"/>
                    </a:ext>
                  </a:extLst>
                </a:gridCol>
              </a:tblGrid>
              <a:tr h="845010"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Standard Deviation (%) from 5 Runs with Different Injection Techniques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623603"/>
                  </a:ext>
                </a:extLst>
              </a:tr>
              <a:tr h="2949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uL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uL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uL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36349"/>
                  </a:ext>
                </a:extLst>
              </a:tr>
              <a:tr h="29889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Syringe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PLIS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51149"/>
                  </a:ext>
                </a:extLst>
              </a:tr>
              <a:tr h="2949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Injected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RSD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RSD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RSD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17416"/>
                  </a:ext>
                </a:extLst>
              </a:tr>
              <a:tr h="2681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Standard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Methanol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9249"/>
                  </a:ext>
                </a:extLst>
              </a:tr>
              <a:tr h="30168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Ethanol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945942"/>
                  </a:ext>
                </a:extLst>
              </a:tr>
              <a:tr h="2681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Propanol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45849"/>
                  </a:ext>
                </a:extLst>
              </a:tr>
              <a:tr h="2681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C14, C15, C16 Standard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97659"/>
                  </a:ext>
                </a:extLst>
              </a:tr>
              <a:tr h="2681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C15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78887"/>
                  </a:ext>
                </a:extLst>
              </a:tr>
              <a:tr h="2681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C16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22645"/>
                  </a:ext>
                </a:extLst>
              </a:tr>
              <a:tr h="2681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Butadiene Sample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Acetaldehyde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41192"/>
                  </a:ext>
                </a:extLst>
              </a:tr>
              <a:tr h="2681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Propanal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66827"/>
                  </a:ext>
                </a:extLst>
              </a:tr>
              <a:tr h="2681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Ethanol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30598"/>
                  </a:ext>
                </a:extLst>
              </a:tr>
              <a:tr h="2681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Average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08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396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</a:t>
            </a:r>
            <a:r>
              <a:rPr lang="en-CA" sz="2800" dirty="0">
                <a:solidFill>
                  <a:schemeClr val="bg1"/>
                </a:solidFill>
              </a:rPr>
              <a:t>Current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3542"/>
            <a:ext cx="8534400" cy="5328484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AITF, Edmonton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Agat Labs Calgary</a:t>
            </a:r>
          </a:p>
          <a:p>
            <a:r>
              <a:rPr lang="en-US" dirty="0">
                <a:solidFill>
                  <a:schemeClr val="bg1"/>
                </a:solidFill>
              </a:rPr>
              <a:t>Canmet Energy Devon</a:t>
            </a: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Dow Fort Saskatchewan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Dow Midland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Dow Freeport, Texas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Nova Chemicals, Sarnia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Nova Chemicals R/D, Calgary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Shell Research West Hollow, Texas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Shell Chemical, Netherlands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UOP, Chicago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Wasson. ECE, Colorado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And many more……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95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</a:t>
            </a:r>
            <a:r>
              <a:rPr lang="en-CA" sz="2800" dirty="0">
                <a:solidFill>
                  <a:schemeClr val="bg1"/>
                </a:solidFill>
              </a:rPr>
              <a:t>now and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3542"/>
            <a:ext cx="8534400" cy="47008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>
                <a:solidFill>
                  <a:schemeClr val="bg1"/>
                </a:solidFill>
              </a:rPr>
              <a:t>Trancendent</a:t>
            </a:r>
            <a:r>
              <a:rPr lang="en-CA" sz="2000" dirty="0">
                <a:solidFill>
                  <a:schemeClr val="bg1"/>
                </a:solidFill>
              </a:rPr>
              <a:t> Enterprises acquired by Chromatographic Specialties Inc in August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Production has resumed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Consumables and new </a:t>
            </a:r>
            <a:r>
              <a:rPr lang="en-CA" sz="2000" dirty="0">
                <a:solidFill>
                  <a:srgbClr val="C00000"/>
                </a:solidFill>
              </a:rPr>
              <a:t>H</a:t>
            </a:r>
            <a:r>
              <a:rPr lang="en-CA" sz="2000" dirty="0">
                <a:solidFill>
                  <a:schemeClr val="bg1"/>
                </a:solidFill>
              </a:rPr>
              <a:t>PLIS® systems available through Chromatographic Specialties Inc.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Continued support through Chromatographic Specialties Inc.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No proposed changes to the </a:t>
            </a:r>
            <a:r>
              <a:rPr lang="en-CA" sz="2000" dirty="0">
                <a:solidFill>
                  <a:srgbClr val="C00000"/>
                </a:solidFill>
              </a:rPr>
              <a:t>H</a:t>
            </a:r>
            <a:r>
              <a:rPr lang="en-CA" sz="2000" dirty="0">
                <a:solidFill>
                  <a:schemeClr val="bg1"/>
                </a:solidFill>
              </a:rPr>
              <a:t>PLIS®  injection unit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Potential enhancements to the power control module to facilitate ease of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90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>
                <a:solidFill>
                  <a:srgbClr val="C00000"/>
                </a:solidFill>
              </a:rPr>
              <a:t>H</a:t>
            </a:r>
            <a:r>
              <a:rPr lang="en-CA">
                <a:solidFill>
                  <a:schemeClr val="bg1"/>
                </a:solidFill>
              </a:rPr>
              <a:t>PLIS</a:t>
            </a:r>
            <a:r>
              <a:rPr lang="en-CA" sz="2000">
                <a:solidFill>
                  <a:schemeClr val="bg1"/>
                </a:solidFill>
              </a:rPr>
              <a:t>® </a:t>
            </a:r>
            <a:r>
              <a:rPr lang="en-CA" sz="2800">
                <a:solidFill>
                  <a:schemeClr val="bg1"/>
                </a:solidFill>
              </a:rPr>
              <a:t>Acknowledgements</a:t>
            </a:r>
            <a:r>
              <a:rPr lang="en-CA" sz="2000">
                <a:solidFill>
                  <a:schemeClr val="bg1"/>
                </a:solidFill>
              </a:rPr>
              <a:t> 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293542"/>
            <a:ext cx="8534402" cy="4700858"/>
          </a:xfrm>
        </p:spPr>
        <p:txBody>
          <a:bodyPr/>
          <a:lstStyle/>
          <a:p>
            <a:r>
              <a:rPr lang="en-CA" sz="2000">
                <a:solidFill>
                  <a:schemeClr val="bg1"/>
                </a:solidFill>
              </a:rPr>
              <a:t>Richard Tymko - Trancendent Enterprises Inc.</a:t>
            </a:r>
          </a:p>
          <a:p>
            <a:r>
              <a:rPr lang="en-CA" sz="2000">
                <a:solidFill>
                  <a:schemeClr val="bg1"/>
                </a:solidFill>
              </a:rPr>
              <a:t>Ian Moss – Moss and Son Engineering</a:t>
            </a:r>
          </a:p>
          <a:p>
            <a:r>
              <a:rPr lang="en-CA" sz="2000">
                <a:solidFill>
                  <a:schemeClr val="bg1"/>
                </a:solidFill>
              </a:rPr>
              <a:t>Jim Luong and Ronda Gras – Dow Fort Saskatchewan</a:t>
            </a:r>
          </a:p>
          <a:p>
            <a:r>
              <a:rPr lang="en-CA" sz="2000">
                <a:solidFill>
                  <a:schemeClr val="bg1"/>
                </a:solidFill>
              </a:rPr>
              <a:t>Chris Goss –AITF</a:t>
            </a:r>
          </a:p>
          <a:p>
            <a:r>
              <a:rPr lang="en-CA" sz="2000">
                <a:solidFill>
                  <a:schemeClr val="bg1"/>
                </a:solidFill>
              </a:rPr>
              <a:t>Dan Wispinski- AITF (Currently VUV Analytics)</a:t>
            </a:r>
          </a:p>
          <a:p>
            <a:r>
              <a:rPr lang="en-CA" sz="2000">
                <a:solidFill>
                  <a:schemeClr val="bg1"/>
                </a:solidFill>
              </a:rPr>
              <a:t>CCQTA</a:t>
            </a:r>
          </a:p>
          <a:p>
            <a:r>
              <a:rPr lang="en-CA" sz="2000">
                <a:solidFill>
                  <a:schemeClr val="bg1"/>
                </a:solidFill>
              </a:rPr>
              <a:t>ASTM</a:t>
            </a:r>
          </a:p>
          <a:p>
            <a:r>
              <a:rPr lang="en-CA" sz="2000">
                <a:solidFill>
                  <a:schemeClr val="bg1"/>
                </a:solidFill>
              </a:rPr>
              <a:t>Perkin Elmer</a:t>
            </a:r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7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9061955" cy="735980"/>
          </a:xfrm>
        </p:spPr>
        <p:txBody>
          <a:bodyPr>
            <a:noAutofit/>
          </a:bodyPr>
          <a:lstStyle/>
          <a:p>
            <a:r>
              <a:rPr lang="en-CA" sz="2400" u="sng" dirty="0">
                <a:solidFill>
                  <a:schemeClr val="bg1"/>
                </a:solidFill>
              </a:rPr>
              <a:t>Limitations of conventional liquid injection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3542"/>
            <a:ext cx="8534400" cy="4700858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Conventional Liquid sampling systems can have limitations when analyzing pressurized samples and/or with wide boiling point ranges.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Fractionation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Loss of light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Peak broadening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Injection speed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Temperature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Pressure limitations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4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562"/>
            <a:ext cx="8304212" cy="735980"/>
          </a:xfrm>
        </p:spPr>
        <p:txBody>
          <a:bodyPr>
            <a:normAutofit/>
          </a:bodyPr>
          <a:lstStyle/>
          <a:p>
            <a:r>
              <a:rPr lang="en-CA" sz="2400" u="sng" dirty="0">
                <a:solidFill>
                  <a:schemeClr val="bg1"/>
                </a:solidFill>
              </a:rPr>
              <a:t>Solution: </a:t>
            </a:r>
            <a:r>
              <a:rPr lang="en-CA" sz="2400" u="sng" dirty="0">
                <a:solidFill>
                  <a:srgbClr val="C00000"/>
                </a:solidFill>
              </a:rPr>
              <a:t>H</a:t>
            </a:r>
            <a:r>
              <a:rPr lang="en-CA" sz="2400" u="sng" dirty="0">
                <a:solidFill>
                  <a:schemeClr val="bg1"/>
                </a:solidFill>
              </a:rPr>
              <a:t>PLIS®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93543"/>
            <a:ext cx="9664120" cy="4700858"/>
          </a:xfrm>
        </p:spPr>
        <p:txBody>
          <a:bodyPr>
            <a:normAutofit fontScale="92500" lnSpcReduction="10000"/>
          </a:bodyPr>
          <a:lstStyle/>
          <a:p>
            <a:endParaRPr lang="en-CA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bg1"/>
                </a:solidFill>
              </a:rPr>
              <a:t>In 2001, Richard </a:t>
            </a:r>
            <a:r>
              <a:rPr lang="en-CA" sz="2200" dirty="0" err="1">
                <a:solidFill>
                  <a:schemeClr val="bg1"/>
                </a:solidFill>
              </a:rPr>
              <a:t>Tymko</a:t>
            </a:r>
            <a:r>
              <a:rPr lang="en-CA" sz="2200" dirty="0">
                <a:solidFill>
                  <a:schemeClr val="bg1"/>
                </a:solidFill>
              </a:rPr>
              <a:t>, founder of </a:t>
            </a:r>
            <a:r>
              <a:rPr lang="en-CA" sz="2200" dirty="0" err="1">
                <a:solidFill>
                  <a:schemeClr val="bg1"/>
                </a:solidFill>
              </a:rPr>
              <a:t>Trancendent</a:t>
            </a:r>
            <a:r>
              <a:rPr lang="en-CA" sz="2200" dirty="0">
                <a:solidFill>
                  <a:schemeClr val="bg1"/>
                </a:solidFill>
              </a:rPr>
              <a:t> </a:t>
            </a:r>
            <a:r>
              <a:rPr lang="en-CA" sz="2200" dirty="0" err="1">
                <a:solidFill>
                  <a:schemeClr val="bg1"/>
                </a:solidFill>
              </a:rPr>
              <a:t>Enerprises</a:t>
            </a:r>
            <a:r>
              <a:rPr lang="en-CA" sz="2200" dirty="0">
                <a:solidFill>
                  <a:schemeClr val="bg1"/>
                </a:solidFill>
              </a:rPr>
              <a:t>, recognized a need for a simple and reliable GC injection system for wide boiling range analytes (C2 to C30+)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bg1"/>
                </a:solidFill>
              </a:rPr>
              <a:t>Conventional injection methods at that time had limitations for these liquid samples with wide boiling ranges.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bg1"/>
                </a:solidFill>
              </a:rPr>
              <a:t>Working in consultation with other experts in the Alberta Petroleum/Petrochemical industry, he developed such an injection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bg1"/>
                </a:solidFill>
              </a:rPr>
              <a:t>The PLIS/HPLIS was designed, engineered, machined, assembled and tested entirely in Alberta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bg1"/>
                </a:solidFill>
              </a:rPr>
              <a:t>The initial prototypes  for the unheated PLIS and the </a:t>
            </a:r>
            <a:r>
              <a:rPr lang="en-CA" sz="2200" dirty="0">
                <a:solidFill>
                  <a:srgbClr val="C00000"/>
                </a:solidFill>
              </a:rPr>
              <a:t>H</a:t>
            </a:r>
            <a:r>
              <a:rPr lang="en-CA" sz="2200" dirty="0">
                <a:solidFill>
                  <a:schemeClr val="bg1"/>
                </a:solidFill>
              </a:rPr>
              <a:t>PLIS® were released in 2002-2003 to Dow Chemicals for testing and evaluation.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1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514493"/>
          </a:xfrm>
        </p:spPr>
        <p:txBody>
          <a:bodyPr/>
          <a:lstStyle/>
          <a:p>
            <a:r>
              <a:rPr lang="en-CA" sz="2400" u="sng" dirty="0">
                <a:solidFill>
                  <a:srgbClr val="C00000"/>
                </a:solidFill>
              </a:rPr>
              <a:t>H</a:t>
            </a:r>
            <a:r>
              <a:rPr lang="en-CA" sz="2400" u="sng" dirty="0">
                <a:solidFill>
                  <a:schemeClr val="bg1"/>
                </a:solidFill>
              </a:rPr>
              <a:t>PLIS</a:t>
            </a:r>
            <a:r>
              <a:rPr lang="en-CA" sz="2000" u="sng" dirty="0">
                <a:solidFill>
                  <a:schemeClr val="bg1"/>
                </a:solidFill>
              </a:rPr>
              <a:t>® </a:t>
            </a:r>
            <a:r>
              <a:rPr lang="en-CA" sz="2400" u="sng" dirty="0">
                <a:solidFill>
                  <a:schemeClr val="bg1"/>
                </a:solidFill>
              </a:rPr>
              <a:t>Initial design (PLIS)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447754" y="5984484"/>
            <a:ext cx="11420392" cy="762001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Load Position                                                Inject Position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sis-1a-00 r00 intake section">
            <a:extLst>
              <a:ext uri="{FF2B5EF4-FFF2-40B4-BE49-F238E27FC236}">
                <a16:creationId xmlns:a16="http://schemas.microsoft.com/office/drawing/2014/main" id="{44861D3E-5A9D-48E0-B6AD-68B79E36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754" y="1219199"/>
            <a:ext cx="4114800" cy="4775200"/>
          </a:xfrm>
          <a:prstGeom prst="rect">
            <a:avLst/>
          </a:prstGeom>
        </p:spPr>
      </p:pic>
      <p:pic>
        <p:nvPicPr>
          <p:cNvPr id="6" name="Picture 5" descr="lsis-1a-00 r00 exhaust section">
            <a:extLst>
              <a:ext uri="{FF2B5EF4-FFF2-40B4-BE49-F238E27FC236}">
                <a16:creationId xmlns:a16="http://schemas.microsoft.com/office/drawing/2014/main" id="{E04AC392-F28A-4E02-9EF6-2FF44CD2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1" y="1219199"/>
            <a:ext cx="41148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5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sz="2400" u="sng" dirty="0">
                <a:solidFill>
                  <a:srgbClr val="C00000"/>
                </a:solidFill>
              </a:rPr>
              <a:t>H</a:t>
            </a:r>
            <a:r>
              <a:rPr lang="en-CA" sz="2400" u="sng" dirty="0">
                <a:solidFill>
                  <a:schemeClr val="bg1"/>
                </a:solidFill>
              </a:rPr>
              <a:t>PLIS</a:t>
            </a:r>
            <a:r>
              <a:rPr lang="en-CA" sz="2000" u="sng" dirty="0">
                <a:solidFill>
                  <a:schemeClr val="bg1"/>
                </a:solidFill>
              </a:rPr>
              <a:t>® </a:t>
            </a:r>
            <a:r>
              <a:rPr lang="en-CA" sz="2400" u="sng" dirty="0">
                <a:solidFill>
                  <a:schemeClr val="bg1"/>
                </a:solidFill>
              </a:rPr>
              <a:t>Current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FD4E63EB-2E95-44D5-939D-A78A06E2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63" y="1293540"/>
            <a:ext cx="4085528" cy="5447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390D0-AF6C-4CD8-ACCD-78DD337BD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37" y="1293542"/>
            <a:ext cx="4085528" cy="54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1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sz="2400" dirty="0">
                <a:solidFill>
                  <a:srgbClr val="C00000"/>
                </a:solidFill>
              </a:rPr>
              <a:t>H</a:t>
            </a:r>
            <a:r>
              <a:rPr lang="en-CA" sz="2400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</a:t>
            </a:r>
            <a:r>
              <a:rPr lang="en-CA" sz="2400" dirty="0">
                <a:solidFill>
                  <a:schemeClr val="bg1"/>
                </a:solidFill>
              </a:rPr>
              <a:t>Mounted on a GC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42188F87-C381-4795-B97E-561E53430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8" y="1293542"/>
            <a:ext cx="4038276" cy="5271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CEF50-39DF-4F1D-8315-4797A907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781" y="1293542"/>
            <a:ext cx="5895803" cy="52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H</a:t>
            </a:r>
            <a:r>
              <a:rPr lang="en-CA" dirty="0">
                <a:solidFill>
                  <a:schemeClr val="bg1"/>
                </a:solidFill>
              </a:rPr>
              <a:t>PLIS</a:t>
            </a:r>
            <a:r>
              <a:rPr lang="en-CA" sz="2000" dirty="0">
                <a:solidFill>
                  <a:schemeClr val="bg1"/>
                </a:solidFill>
              </a:rPr>
              <a:t>® </a:t>
            </a:r>
            <a:r>
              <a:rPr lang="en-CA" sz="2800" dirty="0">
                <a:solidFill>
                  <a:srgbClr val="FF0000"/>
                </a:solidFill>
              </a:rPr>
              <a:t>H</a:t>
            </a:r>
            <a:r>
              <a:rPr lang="en-CA" sz="2800" dirty="0">
                <a:solidFill>
                  <a:schemeClr val="bg1"/>
                </a:solidFill>
              </a:rPr>
              <a:t>STEM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Picture3stemb">
            <a:extLst>
              <a:ext uri="{FF2B5EF4-FFF2-40B4-BE49-F238E27FC236}">
                <a16:creationId xmlns:a16="http://schemas.microsoft.com/office/drawing/2014/main" id="{E53B25DB-7046-49CC-8E0E-EDA70263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1" y="1752600"/>
            <a:ext cx="10025520" cy="10205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8" descr="Picture2stemb">
            <a:extLst>
              <a:ext uri="{FF2B5EF4-FFF2-40B4-BE49-F238E27FC236}">
                <a16:creationId xmlns:a16="http://schemas.microsoft.com/office/drawing/2014/main" id="{295E86D4-7ACE-4187-9D77-3DB0C7B2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1" y="3047999"/>
            <a:ext cx="10071142" cy="1036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078BB-B629-4FFF-998D-5EC70334E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84211" y="4359638"/>
            <a:ext cx="10071142" cy="20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9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E99-4791-4BA6-B596-3BD985F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7562"/>
            <a:ext cx="8534401" cy="735980"/>
          </a:xfrm>
        </p:spPr>
        <p:txBody>
          <a:bodyPr>
            <a:normAutofit/>
          </a:bodyPr>
          <a:lstStyle/>
          <a:p>
            <a:r>
              <a:rPr lang="en-CA" sz="2400" u="sng" dirty="0">
                <a:solidFill>
                  <a:srgbClr val="C00000"/>
                </a:solidFill>
              </a:rPr>
              <a:t>H</a:t>
            </a:r>
            <a:r>
              <a:rPr lang="en-CA" sz="2400" u="sng" dirty="0">
                <a:solidFill>
                  <a:schemeClr val="bg1"/>
                </a:solidFill>
              </a:rPr>
              <a:t>PLIS</a:t>
            </a:r>
            <a:r>
              <a:rPr lang="en-CA" sz="1800" u="sng" dirty="0">
                <a:solidFill>
                  <a:schemeClr val="bg1"/>
                </a:solidFill>
              </a:rPr>
              <a:t>®</a:t>
            </a:r>
            <a:r>
              <a:rPr lang="en-CA" sz="2400" u="sng" dirty="0">
                <a:solidFill>
                  <a:schemeClr val="bg1"/>
                </a:solidFill>
              </a:rPr>
              <a:t>  KEY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6218-92AE-415C-8DDC-3C1B1B70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3542"/>
            <a:ext cx="8534400" cy="47008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Fast injection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High pressure of up to 1200 </a:t>
            </a:r>
            <a:r>
              <a:rPr lang="en-US" altLang="en-US" sz="2400" dirty="0" err="1">
                <a:solidFill>
                  <a:schemeClr val="bg1"/>
                </a:solidFill>
              </a:rPr>
              <a:t>psig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Minimizes fractionation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Sample size from 0.06 </a:t>
            </a:r>
            <a:r>
              <a:rPr lang="en-US" altLang="en-US" sz="2400" dirty="0" err="1">
                <a:solidFill>
                  <a:schemeClr val="bg1"/>
                </a:solidFill>
              </a:rPr>
              <a:t>uL</a:t>
            </a:r>
            <a:r>
              <a:rPr lang="en-US" altLang="en-US" sz="2400" dirty="0">
                <a:solidFill>
                  <a:schemeClr val="bg1"/>
                </a:solidFill>
              </a:rPr>
              <a:t> to 12 </a:t>
            </a:r>
            <a:r>
              <a:rPr lang="en-US" altLang="en-US" sz="2400" dirty="0" err="1">
                <a:solidFill>
                  <a:schemeClr val="bg1"/>
                </a:solidFill>
              </a:rPr>
              <a:t>uL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Heated sample groove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Low dead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Low maintenance and user-friendly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Simple/Rapid installation on any GC</a:t>
            </a:r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F3C1-2A32-4421-984A-3C9977BE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4" y="111514"/>
            <a:ext cx="1666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443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978</Words>
  <Application>Microsoft Office PowerPoint</Application>
  <PresentationFormat>Widescreen</PresentationFormat>
  <Paragraphs>298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Times New Roman</vt:lpstr>
      <vt:lpstr>Wingdings 3</vt:lpstr>
      <vt:lpstr>Slice</vt:lpstr>
      <vt:lpstr>Document</vt:lpstr>
      <vt:lpstr>Volatile Sample Introduction Via Heated Pressurized Liquid Injection System (HPLIS®)   </vt:lpstr>
      <vt:lpstr> Conventional Liquid Sample Injection Systems</vt:lpstr>
      <vt:lpstr>Limitations of conventional liquid injection systems</vt:lpstr>
      <vt:lpstr>Solution: HPLIS®</vt:lpstr>
      <vt:lpstr>HPLIS® Initial design (PLIS)</vt:lpstr>
      <vt:lpstr>HPLIS® Current Generation</vt:lpstr>
      <vt:lpstr>HPLIS® Mounted on a GC</vt:lpstr>
      <vt:lpstr>HPLIS® HSTEM Design</vt:lpstr>
      <vt:lpstr>HPLIS®  KEY Features</vt:lpstr>
      <vt:lpstr>HPLIS® Impact of injection speed on retention time</vt:lpstr>
      <vt:lpstr>HPLIS® Additional features </vt:lpstr>
      <vt:lpstr>HPLIS® Heated collar and purge Temperature comparison</vt:lpstr>
      <vt:lpstr>HPLIS® Comparison of operating modes</vt:lpstr>
      <vt:lpstr>PowerPoint Presentation</vt:lpstr>
      <vt:lpstr>HPLIS®  ASTM D8003-15</vt:lpstr>
      <vt:lpstr>HPLIS® Natural Gas 2uL injected with PLIS</vt:lpstr>
      <vt:lpstr>HPLIS®  Repeatability</vt:lpstr>
      <vt:lpstr>HPLIS® Replicate Sulfur STD using Sulfinert® treated PLIS</vt:lpstr>
      <vt:lpstr>HPLIS® Overlay of 10 sequential alcohol Runs </vt:lpstr>
      <vt:lpstr>HPLIS® Repeatabilty of AlcohoLs</vt:lpstr>
      <vt:lpstr>HPLIS® 4-Tert Butyl Catechol in Butadiene by PLIS gc</vt:lpstr>
      <vt:lpstr>HPLIS® Comparison of injection methods</vt:lpstr>
      <vt:lpstr>HPLIS® Current users</vt:lpstr>
      <vt:lpstr>HPLIS® now and The Future</vt:lpstr>
      <vt:lpstr>HPLIS® 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Volatile Sample Introduction Via Heated Pressurized Liquid Injection System (HPLIS)</dc:title>
  <dc:creator>Todd Crossman</dc:creator>
  <cp:lastModifiedBy>Todd Crossman</cp:lastModifiedBy>
  <cp:revision>58</cp:revision>
  <dcterms:created xsi:type="dcterms:W3CDTF">2019-09-26T13:14:17Z</dcterms:created>
  <dcterms:modified xsi:type="dcterms:W3CDTF">2019-11-14T14:20:40Z</dcterms:modified>
</cp:coreProperties>
</file>